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  <p:sldMasterId id="2147483684" r:id="rId6"/>
    <p:sldMasterId id="2147483696" r:id="rId7"/>
    <p:sldMasterId id="2147483709" r:id="rId8"/>
    <p:sldMasterId id="2147483722" r:id="rId9"/>
    <p:sldMasterId id="2147483735" r:id="rId10"/>
    <p:sldMasterId id="2147483748" r:id="rId11"/>
    <p:sldMasterId id="2147483760" r:id="rId12"/>
    <p:sldMasterId id="2147483772" r:id="rId13"/>
    <p:sldMasterId id="2147483784" r:id="rId14"/>
    <p:sldMasterId id="2147483797" r:id="rId15"/>
    <p:sldMasterId id="2147483809" r:id="rId16"/>
    <p:sldMasterId id="2147483821" r:id="rId17"/>
  </p:sldMasterIdLst>
  <p:notesMasterIdLst>
    <p:notesMasterId r:id="rId36"/>
  </p:notesMasterIdLst>
  <p:handoutMasterIdLst>
    <p:handoutMasterId r:id="rId37"/>
  </p:handoutMasterIdLst>
  <p:sldIdLst>
    <p:sldId id="446" r:id="rId18"/>
    <p:sldId id="495" r:id="rId19"/>
    <p:sldId id="478" r:id="rId20"/>
    <p:sldId id="508" r:id="rId21"/>
    <p:sldId id="509" r:id="rId22"/>
    <p:sldId id="480" r:id="rId23"/>
    <p:sldId id="501" r:id="rId24"/>
    <p:sldId id="507" r:id="rId25"/>
    <p:sldId id="510" r:id="rId26"/>
    <p:sldId id="511" r:id="rId27"/>
    <p:sldId id="505" r:id="rId28"/>
    <p:sldId id="477" r:id="rId29"/>
    <p:sldId id="483" r:id="rId30"/>
    <p:sldId id="499" r:id="rId31"/>
    <p:sldId id="488" r:id="rId32"/>
    <p:sldId id="489" r:id="rId33"/>
    <p:sldId id="486" r:id="rId34"/>
    <p:sldId id="493" r:id="rId35"/>
  </p:sldIdLst>
  <p:sldSz cx="9144000" cy="6858000" type="screen4x3"/>
  <p:notesSz cx="6918325" cy="922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00"/>
    <a:srgbClr val="33CCFF"/>
    <a:srgbClr val="F5ECDB"/>
    <a:srgbClr val="F1E4CB"/>
    <a:srgbClr val="009999"/>
    <a:srgbClr val="C4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76" autoAdjust="0"/>
    <p:restoredTop sz="78548" autoAdjust="0"/>
  </p:normalViewPr>
  <p:slideViewPr>
    <p:cSldViewPr snapToGrid="0" snapToObjects="1">
      <p:cViewPr varScale="1">
        <p:scale>
          <a:sx n="60" d="100"/>
          <a:sy n="60" d="100"/>
        </p:scale>
        <p:origin x="21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32792C-4683-460B-8C2C-E3684166E464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B14AE1-BE8B-48F5-B9E4-627E3E3910A2}">
      <dgm:prSet phldrT="[Text]" custT="1"/>
      <dgm:spPr/>
      <dgm:t>
        <a:bodyPr/>
        <a:lstStyle/>
        <a:p>
          <a:r>
            <a:rPr lang="en-US" sz="3000" dirty="0">
              <a:latin typeface="Calibri" panose="020F0502020204030204" pitchFamily="34" charset="0"/>
              <a:cs typeface="Calibri" panose="020F0502020204030204" pitchFamily="34" charset="0"/>
            </a:rPr>
            <a:t>Step 1: Data Review</a:t>
          </a:r>
        </a:p>
      </dgm:t>
    </dgm:pt>
    <dgm:pt modelId="{A5C10E73-2194-4800-BEC0-22186DB3F0C3}" type="parTrans" cxnId="{5EAFEF98-FA33-4A3F-9B82-C3FEAF14962D}">
      <dgm:prSet/>
      <dgm:spPr/>
      <dgm:t>
        <a:bodyPr/>
        <a:lstStyle/>
        <a:p>
          <a:endParaRPr lang="en-US" sz="3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C74C00-D5AA-4C59-BBD7-8DB4C360FB0A}" type="sibTrans" cxnId="{5EAFEF98-FA33-4A3F-9B82-C3FEAF14962D}">
      <dgm:prSet/>
      <dgm:spPr/>
      <dgm:t>
        <a:bodyPr/>
        <a:lstStyle/>
        <a:p>
          <a:endParaRPr lang="en-US" sz="3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9FE6BEA-BBFC-4D82-BFF8-16CA57ADEB27}">
      <dgm:prSet phldrT="[Text]" custT="1"/>
      <dgm:spPr/>
      <dgm:t>
        <a:bodyPr/>
        <a:lstStyle/>
        <a:p>
          <a:r>
            <a:rPr lang="en-US" sz="3000" dirty="0">
              <a:latin typeface="Calibri" panose="020F0502020204030204" pitchFamily="34" charset="0"/>
              <a:cs typeface="Calibri" panose="020F0502020204030204" pitchFamily="34" charset="0"/>
            </a:rPr>
            <a:t>Step 2: Strategic Plan Review</a:t>
          </a:r>
        </a:p>
      </dgm:t>
    </dgm:pt>
    <dgm:pt modelId="{3D7774BA-4780-49A7-BFAD-BD025F952648}" type="parTrans" cxnId="{F5854797-1E85-48C8-B7B5-D0481EF3BE54}">
      <dgm:prSet/>
      <dgm:spPr/>
      <dgm:t>
        <a:bodyPr/>
        <a:lstStyle/>
        <a:p>
          <a:endParaRPr lang="en-US" sz="3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524CFC9-0D50-4F79-8898-EE592AD3289A}" type="sibTrans" cxnId="{F5854797-1E85-48C8-B7B5-D0481EF3BE54}">
      <dgm:prSet/>
      <dgm:spPr/>
      <dgm:t>
        <a:bodyPr/>
        <a:lstStyle/>
        <a:p>
          <a:endParaRPr lang="en-US" sz="3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BC8EA5-EB83-422B-B458-DFB17713B422}">
      <dgm:prSet phldrT="[Text]" custT="1"/>
      <dgm:spPr/>
      <dgm:t>
        <a:bodyPr/>
        <a:lstStyle/>
        <a:p>
          <a:r>
            <a:rPr lang="en-US" sz="3000" dirty="0">
              <a:latin typeface="Calibri" panose="020F0502020204030204" pitchFamily="34" charset="0"/>
              <a:cs typeface="Calibri" panose="020F0502020204030204" pitchFamily="34" charset="0"/>
            </a:rPr>
            <a:t>Step 3: Budget Parameters</a:t>
          </a:r>
        </a:p>
      </dgm:t>
    </dgm:pt>
    <dgm:pt modelId="{94E50FCB-B4C9-4013-8A7A-F9F938219D09}" type="parTrans" cxnId="{1DD5E36A-F6AE-4F9F-82F0-92D1A7EDE24D}">
      <dgm:prSet/>
      <dgm:spPr/>
      <dgm:t>
        <a:bodyPr/>
        <a:lstStyle/>
        <a:p>
          <a:endParaRPr lang="en-US" sz="3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882867-2CD3-4EE7-89A7-966C874E910B}" type="sibTrans" cxnId="{1DD5E36A-F6AE-4F9F-82F0-92D1A7EDE24D}">
      <dgm:prSet/>
      <dgm:spPr/>
      <dgm:t>
        <a:bodyPr/>
        <a:lstStyle/>
        <a:p>
          <a:endParaRPr lang="en-US" sz="3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D040F2-CC33-4F77-8813-6E723B6EA7B7}">
      <dgm:prSet phldrT="[Text]" custT="1"/>
      <dgm:spPr/>
      <dgm:t>
        <a:bodyPr/>
        <a:lstStyle/>
        <a:p>
          <a:r>
            <a:rPr lang="en-US" sz="3000" dirty="0">
              <a:latin typeface="Calibri" panose="020F0502020204030204" pitchFamily="34" charset="0"/>
              <a:cs typeface="Calibri" panose="020F0502020204030204" pitchFamily="34" charset="0"/>
            </a:rPr>
            <a:t>Step 4: Budget Choices</a:t>
          </a:r>
        </a:p>
      </dgm:t>
    </dgm:pt>
    <dgm:pt modelId="{159B1FD7-D1A0-42D5-BE44-C0E0D8958360}" type="parTrans" cxnId="{5344CDDF-C32D-4D0A-9AE8-032A64BEB4A3}">
      <dgm:prSet/>
      <dgm:spPr/>
      <dgm:t>
        <a:bodyPr/>
        <a:lstStyle/>
        <a:p>
          <a:endParaRPr lang="en-US" sz="3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CF87B69-9F9F-456E-8C28-4C71A767952A}" type="sibTrans" cxnId="{5344CDDF-C32D-4D0A-9AE8-032A64BEB4A3}">
      <dgm:prSet/>
      <dgm:spPr/>
      <dgm:t>
        <a:bodyPr/>
        <a:lstStyle/>
        <a:p>
          <a:endParaRPr lang="en-US" sz="3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3953E4-BCB7-4E36-B84A-8015FAAF5AE0}" type="pres">
      <dgm:prSet presAssocID="{E432792C-4683-460B-8C2C-E3684166E46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D47AE-3475-4761-8A79-C73C35DD7F6D}" type="pres">
      <dgm:prSet presAssocID="{E432792C-4683-460B-8C2C-E3684166E464}" presName="Name1" presStyleCnt="0"/>
      <dgm:spPr/>
    </dgm:pt>
    <dgm:pt modelId="{6E567061-950C-4B2E-9A63-96DC96A367C8}" type="pres">
      <dgm:prSet presAssocID="{E432792C-4683-460B-8C2C-E3684166E464}" presName="cycle" presStyleCnt="0"/>
      <dgm:spPr/>
    </dgm:pt>
    <dgm:pt modelId="{8DECBDEB-2975-4018-873F-FE3C0AECEC12}" type="pres">
      <dgm:prSet presAssocID="{E432792C-4683-460B-8C2C-E3684166E464}" presName="srcNode" presStyleLbl="node1" presStyleIdx="0" presStyleCnt="4"/>
      <dgm:spPr/>
    </dgm:pt>
    <dgm:pt modelId="{620A8DB8-0569-4BF8-8AB9-63BF087919CF}" type="pres">
      <dgm:prSet presAssocID="{E432792C-4683-460B-8C2C-E3684166E464}" presName="conn" presStyleLbl="parChTrans1D2" presStyleIdx="0" presStyleCnt="1"/>
      <dgm:spPr/>
      <dgm:t>
        <a:bodyPr/>
        <a:lstStyle/>
        <a:p>
          <a:endParaRPr lang="en-US"/>
        </a:p>
      </dgm:t>
    </dgm:pt>
    <dgm:pt modelId="{D322DA67-28AC-47E0-9C2D-F393905A6896}" type="pres">
      <dgm:prSet presAssocID="{E432792C-4683-460B-8C2C-E3684166E464}" presName="extraNode" presStyleLbl="node1" presStyleIdx="0" presStyleCnt="4"/>
      <dgm:spPr/>
    </dgm:pt>
    <dgm:pt modelId="{4DF7EC8E-2C27-4414-9004-576BB4720269}" type="pres">
      <dgm:prSet presAssocID="{E432792C-4683-460B-8C2C-E3684166E464}" presName="dstNode" presStyleLbl="node1" presStyleIdx="0" presStyleCnt="4"/>
      <dgm:spPr/>
    </dgm:pt>
    <dgm:pt modelId="{E536B88F-8FC2-4CA7-958C-821C131E4CDF}" type="pres">
      <dgm:prSet presAssocID="{60B14AE1-BE8B-48F5-B9E4-627E3E3910A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4FC0C-B968-4632-913A-E223C5925D65}" type="pres">
      <dgm:prSet presAssocID="{60B14AE1-BE8B-48F5-B9E4-627E3E3910A2}" presName="accent_1" presStyleCnt="0"/>
      <dgm:spPr/>
    </dgm:pt>
    <dgm:pt modelId="{C2E29C9B-1B04-4D0F-884B-53184464A0CF}" type="pres">
      <dgm:prSet presAssocID="{60B14AE1-BE8B-48F5-B9E4-627E3E3910A2}" presName="accentRepeatNode" presStyleLbl="solidFgAcc1" presStyleIdx="0" presStyleCnt="4" custLinFactNeighborX="4039" custLinFactNeighborY="153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75311A0-1439-46E2-8E1D-CB01AD834F95}" type="pres">
      <dgm:prSet presAssocID="{A9FE6BEA-BBFC-4D82-BFF8-16CA57ADEB2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EBFAEE-A058-4127-A3E5-7248AE19A003}" type="pres">
      <dgm:prSet presAssocID="{A9FE6BEA-BBFC-4D82-BFF8-16CA57ADEB27}" presName="accent_2" presStyleCnt="0"/>
      <dgm:spPr/>
    </dgm:pt>
    <dgm:pt modelId="{C62BC85C-B34C-4F35-85DD-EF9C4FBEF2CF}" type="pres">
      <dgm:prSet presAssocID="{A9FE6BEA-BBFC-4D82-BFF8-16CA57ADEB27}" presName="accentRepeatNode" presStyleLbl="solidFgAcc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A4A04A5-4D00-4442-97C2-694047FE6AAC}" type="pres">
      <dgm:prSet presAssocID="{E6BC8EA5-EB83-422B-B458-DFB17713B42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872AE0-259D-4370-8B17-F0CF7B37B995}" type="pres">
      <dgm:prSet presAssocID="{E6BC8EA5-EB83-422B-B458-DFB17713B422}" presName="accent_3" presStyleCnt="0"/>
      <dgm:spPr/>
    </dgm:pt>
    <dgm:pt modelId="{75410455-6758-4137-A48C-492062AAE167}" type="pres">
      <dgm:prSet presAssocID="{E6BC8EA5-EB83-422B-B458-DFB17713B422}" presName="accentRepeatNode" presStyleLbl="solidFgAcc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3AE5678-694C-4451-A071-1DA6A8872D1A}" type="pres">
      <dgm:prSet presAssocID="{5DD040F2-CC33-4F77-8813-6E723B6EA7B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BC7FB-330E-4280-9192-B2EEC750B62F}" type="pres">
      <dgm:prSet presAssocID="{5DD040F2-CC33-4F77-8813-6E723B6EA7B7}" presName="accent_4" presStyleCnt="0"/>
      <dgm:spPr/>
    </dgm:pt>
    <dgm:pt modelId="{A98F9A17-EE34-4534-B6D3-B3E4A48124DD}" type="pres">
      <dgm:prSet presAssocID="{5DD040F2-CC33-4F77-8813-6E723B6EA7B7}" presName="accentRepeatNode" presStyleLbl="solidFgAcc1" presStyleIdx="3" presStyleCnt="4" custLinFactNeighborX="-10433" custLinFactNeighborY="-671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F5854797-1E85-48C8-B7B5-D0481EF3BE54}" srcId="{E432792C-4683-460B-8C2C-E3684166E464}" destId="{A9FE6BEA-BBFC-4D82-BFF8-16CA57ADEB27}" srcOrd="1" destOrd="0" parTransId="{3D7774BA-4780-49A7-BFAD-BD025F952648}" sibTransId="{0524CFC9-0D50-4F79-8898-EE592AD3289A}"/>
    <dgm:cxn modelId="{5EAFEF98-FA33-4A3F-9B82-C3FEAF14962D}" srcId="{E432792C-4683-460B-8C2C-E3684166E464}" destId="{60B14AE1-BE8B-48F5-B9E4-627E3E3910A2}" srcOrd="0" destOrd="0" parTransId="{A5C10E73-2194-4800-BEC0-22186DB3F0C3}" sibTransId="{3BC74C00-D5AA-4C59-BBD7-8DB4C360FB0A}"/>
    <dgm:cxn modelId="{BF941FC0-236E-4A9D-9CA4-DE396DF0E4B9}" type="presOf" srcId="{5DD040F2-CC33-4F77-8813-6E723B6EA7B7}" destId="{23AE5678-694C-4451-A071-1DA6A8872D1A}" srcOrd="0" destOrd="0" presId="urn:microsoft.com/office/officeart/2008/layout/VerticalCurvedList"/>
    <dgm:cxn modelId="{1DD5E36A-F6AE-4F9F-82F0-92D1A7EDE24D}" srcId="{E432792C-4683-460B-8C2C-E3684166E464}" destId="{E6BC8EA5-EB83-422B-B458-DFB17713B422}" srcOrd="2" destOrd="0" parTransId="{94E50FCB-B4C9-4013-8A7A-F9F938219D09}" sibTransId="{E3882867-2CD3-4EE7-89A7-966C874E910B}"/>
    <dgm:cxn modelId="{85C5BE70-23F4-4577-90B6-102FA0E03392}" type="presOf" srcId="{E6BC8EA5-EB83-422B-B458-DFB17713B422}" destId="{5A4A04A5-4D00-4442-97C2-694047FE6AAC}" srcOrd="0" destOrd="0" presId="urn:microsoft.com/office/officeart/2008/layout/VerticalCurvedList"/>
    <dgm:cxn modelId="{D5F21B4D-D4C8-474D-9D58-154ADD817668}" type="presOf" srcId="{60B14AE1-BE8B-48F5-B9E4-627E3E3910A2}" destId="{E536B88F-8FC2-4CA7-958C-821C131E4CDF}" srcOrd="0" destOrd="0" presId="urn:microsoft.com/office/officeart/2008/layout/VerticalCurvedList"/>
    <dgm:cxn modelId="{B76E3621-0090-411E-A61A-31D717923D34}" type="presOf" srcId="{3BC74C00-D5AA-4C59-BBD7-8DB4C360FB0A}" destId="{620A8DB8-0569-4BF8-8AB9-63BF087919CF}" srcOrd="0" destOrd="0" presId="urn:microsoft.com/office/officeart/2008/layout/VerticalCurvedList"/>
    <dgm:cxn modelId="{FC66B1DD-C89E-43E5-A19E-1363B09A9F45}" type="presOf" srcId="{E432792C-4683-460B-8C2C-E3684166E464}" destId="{AC3953E4-BCB7-4E36-B84A-8015FAAF5AE0}" srcOrd="0" destOrd="0" presId="urn:microsoft.com/office/officeart/2008/layout/VerticalCurvedList"/>
    <dgm:cxn modelId="{5344CDDF-C32D-4D0A-9AE8-032A64BEB4A3}" srcId="{E432792C-4683-460B-8C2C-E3684166E464}" destId="{5DD040F2-CC33-4F77-8813-6E723B6EA7B7}" srcOrd="3" destOrd="0" parTransId="{159B1FD7-D1A0-42D5-BE44-C0E0D8958360}" sibTransId="{9CF87B69-9F9F-456E-8C28-4C71A767952A}"/>
    <dgm:cxn modelId="{B547E197-3BAF-4F88-8DF3-8B3042EACD5D}" type="presOf" srcId="{A9FE6BEA-BBFC-4D82-BFF8-16CA57ADEB27}" destId="{975311A0-1439-46E2-8E1D-CB01AD834F95}" srcOrd="0" destOrd="0" presId="urn:microsoft.com/office/officeart/2008/layout/VerticalCurvedList"/>
    <dgm:cxn modelId="{0803FFE9-CF76-4DC2-9AAE-97E551545081}" type="presParOf" srcId="{AC3953E4-BCB7-4E36-B84A-8015FAAF5AE0}" destId="{EBFD47AE-3475-4761-8A79-C73C35DD7F6D}" srcOrd="0" destOrd="0" presId="urn:microsoft.com/office/officeart/2008/layout/VerticalCurvedList"/>
    <dgm:cxn modelId="{046B1926-8596-47B2-A1E6-CB5C9E1DCC4C}" type="presParOf" srcId="{EBFD47AE-3475-4761-8A79-C73C35DD7F6D}" destId="{6E567061-950C-4B2E-9A63-96DC96A367C8}" srcOrd="0" destOrd="0" presId="urn:microsoft.com/office/officeart/2008/layout/VerticalCurvedList"/>
    <dgm:cxn modelId="{0F468652-48C1-4EA2-9E5C-19062C564D63}" type="presParOf" srcId="{6E567061-950C-4B2E-9A63-96DC96A367C8}" destId="{8DECBDEB-2975-4018-873F-FE3C0AECEC12}" srcOrd="0" destOrd="0" presId="urn:microsoft.com/office/officeart/2008/layout/VerticalCurvedList"/>
    <dgm:cxn modelId="{70F94A50-869E-495F-8B5F-36BC278E716A}" type="presParOf" srcId="{6E567061-950C-4B2E-9A63-96DC96A367C8}" destId="{620A8DB8-0569-4BF8-8AB9-63BF087919CF}" srcOrd="1" destOrd="0" presId="urn:microsoft.com/office/officeart/2008/layout/VerticalCurvedList"/>
    <dgm:cxn modelId="{6243A819-1CBF-4B97-8C90-6C762D606ADD}" type="presParOf" srcId="{6E567061-950C-4B2E-9A63-96DC96A367C8}" destId="{D322DA67-28AC-47E0-9C2D-F393905A6896}" srcOrd="2" destOrd="0" presId="urn:microsoft.com/office/officeart/2008/layout/VerticalCurvedList"/>
    <dgm:cxn modelId="{350B2E05-5F30-4455-8DEB-A389A6A7437A}" type="presParOf" srcId="{6E567061-950C-4B2E-9A63-96DC96A367C8}" destId="{4DF7EC8E-2C27-4414-9004-576BB4720269}" srcOrd="3" destOrd="0" presId="urn:microsoft.com/office/officeart/2008/layout/VerticalCurvedList"/>
    <dgm:cxn modelId="{B00FEC2F-1214-4DB8-97F3-3271F1300D1D}" type="presParOf" srcId="{EBFD47AE-3475-4761-8A79-C73C35DD7F6D}" destId="{E536B88F-8FC2-4CA7-958C-821C131E4CDF}" srcOrd="1" destOrd="0" presId="urn:microsoft.com/office/officeart/2008/layout/VerticalCurvedList"/>
    <dgm:cxn modelId="{8C9267D2-7173-4535-88C5-5DFB769486B7}" type="presParOf" srcId="{EBFD47AE-3475-4761-8A79-C73C35DD7F6D}" destId="{B224FC0C-B968-4632-913A-E223C5925D65}" srcOrd="2" destOrd="0" presId="urn:microsoft.com/office/officeart/2008/layout/VerticalCurvedList"/>
    <dgm:cxn modelId="{3D88120D-0800-4971-AB7A-4DBF0F8DA78D}" type="presParOf" srcId="{B224FC0C-B968-4632-913A-E223C5925D65}" destId="{C2E29C9B-1B04-4D0F-884B-53184464A0CF}" srcOrd="0" destOrd="0" presId="urn:microsoft.com/office/officeart/2008/layout/VerticalCurvedList"/>
    <dgm:cxn modelId="{FF22FF7B-D991-4A2C-87F1-9350236BD959}" type="presParOf" srcId="{EBFD47AE-3475-4761-8A79-C73C35DD7F6D}" destId="{975311A0-1439-46E2-8E1D-CB01AD834F95}" srcOrd="3" destOrd="0" presId="urn:microsoft.com/office/officeart/2008/layout/VerticalCurvedList"/>
    <dgm:cxn modelId="{DB90A3B8-12D2-412F-802B-578E96A88D51}" type="presParOf" srcId="{EBFD47AE-3475-4761-8A79-C73C35DD7F6D}" destId="{45EBFAEE-A058-4127-A3E5-7248AE19A003}" srcOrd="4" destOrd="0" presId="urn:microsoft.com/office/officeart/2008/layout/VerticalCurvedList"/>
    <dgm:cxn modelId="{0767E0C7-1BAA-4A7B-B79A-209612477B19}" type="presParOf" srcId="{45EBFAEE-A058-4127-A3E5-7248AE19A003}" destId="{C62BC85C-B34C-4F35-85DD-EF9C4FBEF2CF}" srcOrd="0" destOrd="0" presId="urn:microsoft.com/office/officeart/2008/layout/VerticalCurvedList"/>
    <dgm:cxn modelId="{67DF4BAD-6E37-4ED5-A566-FC796546D814}" type="presParOf" srcId="{EBFD47AE-3475-4761-8A79-C73C35DD7F6D}" destId="{5A4A04A5-4D00-4442-97C2-694047FE6AAC}" srcOrd="5" destOrd="0" presId="urn:microsoft.com/office/officeart/2008/layout/VerticalCurvedList"/>
    <dgm:cxn modelId="{F0323098-8DE4-4C2A-86FE-146555B7918E}" type="presParOf" srcId="{EBFD47AE-3475-4761-8A79-C73C35DD7F6D}" destId="{06872AE0-259D-4370-8B17-F0CF7B37B995}" srcOrd="6" destOrd="0" presId="urn:microsoft.com/office/officeart/2008/layout/VerticalCurvedList"/>
    <dgm:cxn modelId="{D4E5D375-229A-4EA8-9E41-784566720B82}" type="presParOf" srcId="{06872AE0-259D-4370-8B17-F0CF7B37B995}" destId="{75410455-6758-4137-A48C-492062AAE167}" srcOrd="0" destOrd="0" presId="urn:microsoft.com/office/officeart/2008/layout/VerticalCurvedList"/>
    <dgm:cxn modelId="{1989E550-7EC2-44B3-9E6D-8C3260FF614E}" type="presParOf" srcId="{EBFD47AE-3475-4761-8A79-C73C35DD7F6D}" destId="{23AE5678-694C-4451-A071-1DA6A8872D1A}" srcOrd="7" destOrd="0" presId="urn:microsoft.com/office/officeart/2008/layout/VerticalCurvedList"/>
    <dgm:cxn modelId="{7A1701FA-3384-4DE1-A918-8BA3A90FECDC}" type="presParOf" srcId="{EBFD47AE-3475-4761-8A79-C73C35DD7F6D}" destId="{E4CBC7FB-330E-4280-9192-B2EEC750B62F}" srcOrd="8" destOrd="0" presId="urn:microsoft.com/office/officeart/2008/layout/VerticalCurvedList"/>
    <dgm:cxn modelId="{75E8A0F6-F9D9-4910-A42B-99C7B2E4C994}" type="presParOf" srcId="{E4CBC7FB-330E-4280-9192-B2EEC750B62F}" destId="{A98F9A17-EE34-4534-B6D3-B3E4A48124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A8DB8-0569-4BF8-8AB9-63BF087919CF}">
      <dsp:nvSpPr>
        <dsp:cNvPr id="0" name=""/>
        <dsp:cNvSpPr/>
      </dsp:nvSpPr>
      <dsp:spPr>
        <a:xfrm>
          <a:off x="-4962761" y="-760418"/>
          <a:ext cx="5910478" cy="5910478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36B88F-8FC2-4CA7-958C-821C131E4CDF}">
      <dsp:nvSpPr>
        <dsp:cNvPr id="0" name=""/>
        <dsp:cNvSpPr/>
      </dsp:nvSpPr>
      <dsp:spPr>
        <a:xfrm>
          <a:off x="496276" y="337475"/>
          <a:ext cx="5937978" cy="6753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6021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latin typeface="Calibri" panose="020F0502020204030204" pitchFamily="34" charset="0"/>
              <a:cs typeface="Calibri" panose="020F0502020204030204" pitchFamily="34" charset="0"/>
            </a:rPr>
            <a:t>Step 1: Data Review</a:t>
          </a:r>
        </a:p>
      </dsp:txBody>
      <dsp:txXfrm>
        <a:off x="496276" y="337475"/>
        <a:ext cx="5937978" cy="675302"/>
      </dsp:txXfrm>
    </dsp:sp>
    <dsp:sp modelId="{C2E29C9B-1B04-4D0F-884B-53184464A0CF}">
      <dsp:nvSpPr>
        <dsp:cNvPr id="0" name=""/>
        <dsp:cNvSpPr/>
      </dsp:nvSpPr>
      <dsp:spPr>
        <a:xfrm>
          <a:off x="108307" y="266028"/>
          <a:ext cx="844128" cy="8441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5311A0-1439-46E2-8E1D-CB01AD834F95}">
      <dsp:nvSpPr>
        <dsp:cNvPr id="0" name=""/>
        <dsp:cNvSpPr/>
      </dsp:nvSpPr>
      <dsp:spPr>
        <a:xfrm>
          <a:off x="883443" y="1350605"/>
          <a:ext cx="5550811" cy="6753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6021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latin typeface="Calibri" panose="020F0502020204030204" pitchFamily="34" charset="0"/>
              <a:cs typeface="Calibri" panose="020F0502020204030204" pitchFamily="34" charset="0"/>
            </a:rPr>
            <a:t>Step 2: Strategic Plan Review</a:t>
          </a:r>
        </a:p>
      </dsp:txBody>
      <dsp:txXfrm>
        <a:off x="883443" y="1350605"/>
        <a:ext cx="5550811" cy="675302"/>
      </dsp:txXfrm>
    </dsp:sp>
    <dsp:sp modelId="{C62BC85C-B34C-4F35-85DD-EF9C4FBEF2CF}">
      <dsp:nvSpPr>
        <dsp:cNvPr id="0" name=""/>
        <dsp:cNvSpPr/>
      </dsp:nvSpPr>
      <dsp:spPr>
        <a:xfrm>
          <a:off x="461379" y="1266192"/>
          <a:ext cx="844128" cy="8441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4A04A5-4D00-4442-97C2-694047FE6AAC}">
      <dsp:nvSpPr>
        <dsp:cNvPr id="0" name=""/>
        <dsp:cNvSpPr/>
      </dsp:nvSpPr>
      <dsp:spPr>
        <a:xfrm>
          <a:off x="883443" y="2363734"/>
          <a:ext cx="5550811" cy="6753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6021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latin typeface="Calibri" panose="020F0502020204030204" pitchFamily="34" charset="0"/>
              <a:cs typeface="Calibri" panose="020F0502020204030204" pitchFamily="34" charset="0"/>
            </a:rPr>
            <a:t>Step 3: Budget Parameters</a:t>
          </a:r>
        </a:p>
      </dsp:txBody>
      <dsp:txXfrm>
        <a:off x="883443" y="2363734"/>
        <a:ext cx="5550811" cy="675302"/>
      </dsp:txXfrm>
    </dsp:sp>
    <dsp:sp modelId="{75410455-6758-4137-A48C-492062AAE167}">
      <dsp:nvSpPr>
        <dsp:cNvPr id="0" name=""/>
        <dsp:cNvSpPr/>
      </dsp:nvSpPr>
      <dsp:spPr>
        <a:xfrm>
          <a:off x="461379" y="2279321"/>
          <a:ext cx="844128" cy="8441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AE5678-694C-4451-A071-1DA6A8872D1A}">
      <dsp:nvSpPr>
        <dsp:cNvPr id="0" name=""/>
        <dsp:cNvSpPr/>
      </dsp:nvSpPr>
      <dsp:spPr>
        <a:xfrm>
          <a:off x="496276" y="3376863"/>
          <a:ext cx="5937978" cy="6753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6021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latin typeface="Calibri" panose="020F0502020204030204" pitchFamily="34" charset="0"/>
              <a:cs typeface="Calibri" panose="020F0502020204030204" pitchFamily="34" charset="0"/>
            </a:rPr>
            <a:t>Step 4: Budget Choices</a:t>
          </a:r>
        </a:p>
      </dsp:txBody>
      <dsp:txXfrm>
        <a:off x="496276" y="3376863"/>
        <a:ext cx="5937978" cy="675302"/>
      </dsp:txXfrm>
    </dsp:sp>
    <dsp:sp modelId="{A98F9A17-EE34-4534-B6D3-B3E4A48124DD}">
      <dsp:nvSpPr>
        <dsp:cNvPr id="0" name=""/>
        <dsp:cNvSpPr/>
      </dsp:nvSpPr>
      <dsp:spPr>
        <a:xfrm>
          <a:off x="0" y="3235759"/>
          <a:ext cx="844128" cy="84412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98739" cy="463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17997" y="4"/>
            <a:ext cx="2998738" cy="463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F52E2-F1DE-46D3-BACC-78119557B962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760318"/>
            <a:ext cx="2998739" cy="463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17997" y="8760318"/>
            <a:ext cx="2998738" cy="463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5C78-6CC8-4FB4-9DD6-3BEF9917CD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347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97941" cy="46277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18784" y="0"/>
            <a:ext cx="2997941" cy="46277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B299F97-F58F-4790-8A4D-46307B570D7F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4300" y="1154113"/>
            <a:ext cx="4149725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1833" y="4438749"/>
            <a:ext cx="5534660" cy="3631704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760610"/>
            <a:ext cx="2997941" cy="462769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18784" y="8760610"/>
            <a:ext cx="2997941" cy="462769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6FECA5B-CB69-434F-96AB-1E7E18E86F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408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20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507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570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6EF1C6-AC7B-4EB8-BD20-260BD191BE43}" type="slidenum">
              <a:rPr 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04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C0340-8E58-49E5-8290-EC4D182FC5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17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1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priorities and rationale. After you have gone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 the priorities and rationale – ask GO Team if this represents what was agreed upon.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there any priorities I left off?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there any questions or concerns?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next time we meet,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will show you how I have allocated resources to support our strategic priorities.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33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69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12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Additionally, we received money for signature programming, turnaround</a:t>
            </a:r>
            <a:r>
              <a:rPr lang="en-US" baseline="0" dirty="0"/>
              <a:t>, Title I and FTE Allotments.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834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396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74069C-88F8-48B5-8814-06317A2067C5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2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F1F2A2-C67B-4981-AD94-747309F8D8E6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9356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C93BD0-C219-413B-984E-FA5E995AD8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998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D67479-150C-4B20-B565-3574245E06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8916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DF73AA-B2E6-467D-8A76-5F68FDF66A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0261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F39ECA-2A3E-4710-8610-D616F1EA99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540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4C91FF-DE04-4400-9C62-C497C820EF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136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8EA7F9-263C-44A5-A645-619FB933AC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759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97979F-31C3-42A6-AE09-5B894EF905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332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F2AEEA-6F45-45B3-94E4-43FDF3D86B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4795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BE9182-4A65-4B4E-AA1C-30B64E26FF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7096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736363-61B4-4B12-8EF4-8AFA479ECE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5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2483BC-6651-4318-8D04-A985A876A93E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6216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F5BB45-7AC6-43A7-8777-6152D2052E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3106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BD3854-08A9-4D73-AE79-F20858CEA4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9467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9897F-5895-4C16-9B73-819AB788F2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258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356D6-B292-4102-AEDA-68B5E905D3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409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F30BE1-2EDF-43BD-A6A3-A40F949A07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68222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D99C69-EF7D-4CEB-9F3B-E683F47AB1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593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EF5F27-A703-4D3F-8A13-24C42EF01E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4215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23FF70-DD77-49B9-9D8E-1255980556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7449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022304-F89C-4019-B912-3E1630DA1C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3828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044CD9-CB65-4EFD-90E1-B0CFBAE25B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54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E1913-9345-4E9A-9FCB-5729BA9224F7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2238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32609F-C4D7-44CE-92BF-2B9B3B9179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723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30827F-AF46-4EA3-8108-9AAE9EB97D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66228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52BF9E-6463-434D-8EF8-081B1BFE5B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1825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C80A95-A9DB-48DF-B9E4-FADC0CCD30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7302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3C5BBF-013D-49A0-8299-37EBF36C53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3031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udience Particip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28600" y="1447800"/>
            <a:ext cx="8686800" cy="472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2238" y="234950"/>
            <a:ext cx="8869362" cy="369332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6200" y="609600"/>
            <a:ext cx="8915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474219"/>
      </p:ext>
    </p:extLst>
  </p:cSld>
  <p:clrMapOvr>
    <a:masterClrMapping/>
  </p:clrMapOvr>
  <p:transition>
    <p:wipe dir="d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7B7B8F-86C7-4C7A-AA7F-EC09E19F55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9345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69E4A-BB4D-432F-9FA6-725EF43467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5653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82442A-9025-4A2E-8FC3-0DFF0A621E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2121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85101B-11CE-40A1-AE5E-9F6D3B2CFF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74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BDE8-FE5A-4FA4-AA9D-5132DC699435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875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A4DEB6-440D-4911-9FBD-1CECBD7259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7253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1032CB-A36F-4489-A2C4-739711ECE5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1418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5991B1-7D70-40C5-8E46-901602DB12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2636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15F06A-3FA2-4788-9C33-08857C3AB2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542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FDC10-3F74-43CA-A902-2A4A3CC80E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7674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49D47B-53B8-4593-A521-8FDE420F3C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70707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63B803-55C8-49D7-81F8-3C22BF5D68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995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 title="Page Number Shape"/>
          <p:cNvSpPr/>
          <p:nvPr/>
        </p:nvSpPr>
        <p:spPr bwMode="auto">
          <a:xfrm>
            <a:off x="8736012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1143294"/>
            <a:ext cx="527577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8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5537926"/>
            <a:ext cx="527577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800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6685" y="6314441"/>
            <a:ext cx="1197467" cy="365125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FF420F7-F9EA-435D-B47B-862BE0F22699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444" y="6314441"/>
            <a:ext cx="3842012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416217"/>
            <a:ext cx="407987" cy="365125"/>
          </a:xfrm>
        </p:spPr>
        <p:txBody>
          <a:bodyPr/>
          <a:lstStyle>
            <a:lvl1pPr algn="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631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3B91-FA0A-42C0-BA6E-34D14C313382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60584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 title="Page Number Shape"/>
          <p:cNvSpPr/>
          <p:nvPr/>
        </p:nvSpPr>
        <p:spPr bwMode="auto">
          <a:xfrm>
            <a:off x="8736012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755" y="2571723"/>
            <a:ext cx="6222491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58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755" y="1393748"/>
            <a:ext cx="6301072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7216" y="6314440"/>
            <a:ext cx="1197467" cy="365125"/>
          </a:xfrm>
        </p:spPr>
        <p:txBody>
          <a:bodyPr/>
          <a:lstStyle>
            <a:lvl1pPr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61CB413-1881-4E96-91B7-D6BD7DF37428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755" y="6314441"/>
            <a:ext cx="4860170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620761"/>
            <a:ext cx="40798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9213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  <p15:guide id="2" pos="48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A603-9F58-4668-BE71-248724430663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2044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540628"/>
            <a:ext cx="4686300" cy="2488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712467"/>
            <a:ext cx="4686300" cy="2482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0384-6EA1-4E5C-ADE8-D39B22A75603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809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7784"/>
            <a:ext cx="2873502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58065"/>
            <a:ext cx="4690872" cy="913212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526122"/>
            <a:ext cx="4690872" cy="1751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3700828"/>
            <a:ext cx="4690872" cy="913759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4669432"/>
            <a:ext cx="4690872" cy="175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94215-EF08-42BC-A614-2ECBCA1B5C3F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9206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F44F-7BE8-475B-8C37-69D9B694D8DE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98926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B879-2096-4230-B976-A8D306F9008E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2137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5479"/>
            <a:ext cx="2879082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4147"/>
            <a:ext cx="46863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2621513"/>
            <a:ext cx="2879082" cy="3239537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DCD2-2248-49E8-AD04-629A78A461D2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6052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57262"/>
            <a:ext cx="2882528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3350" y="1"/>
            <a:ext cx="4629150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2621512"/>
            <a:ext cx="2882528" cy="3236976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B455-628F-49E1-9A9C-9B7CB6F741FC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11877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640080"/>
            <a:ext cx="4686299" cy="5584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82ED-DD3A-49B9-9247-BD4ECCB894A4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4476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3074" y="642931"/>
            <a:ext cx="1835003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42933"/>
            <a:ext cx="5303009" cy="46781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140" y="5927132"/>
            <a:ext cx="2861142" cy="365125"/>
          </a:xfrm>
        </p:spPr>
        <p:txBody>
          <a:bodyPr/>
          <a:lstStyle/>
          <a:p>
            <a:fld id="{B2DE56CB-EF05-4081-80CA-F7352A82CE7E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2140" y="6315950"/>
            <a:ext cx="286114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2017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  <p15:guide id="2" pos="4842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 title="Page Number Shape"/>
          <p:cNvSpPr/>
          <p:nvPr/>
        </p:nvSpPr>
        <p:spPr bwMode="auto">
          <a:xfrm>
            <a:off x="8736012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1143296"/>
            <a:ext cx="527577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435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5537928"/>
            <a:ext cx="527577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350" b="0" i="1" baseline="0">
                <a:solidFill>
                  <a:schemeClr val="tx2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6686" y="6314443"/>
            <a:ext cx="1197467" cy="365125"/>
          </a:xfrm>
        </p:spPr>
        <p:txBody>
          <a:bodyPr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fld id="{98E2C0A2-D32E-4C59-B7FD-5D0714CA0ACF}" type="datetime1">
              <a:rPr lang="en-US" smtClean="0">
                <a:solidFill>
                  <a:srgbClr val="F5F5F5"/>
                </a:solidFill>
              </a:rPr>
              <a:t>4/11/2019</a:t>
            </a:fld>
            <a:endParaRPr lang="en-US" dirty="0">
              <a:solidFill>
                <a:srgbClr val="F5F5F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445" y="6314443"/>
            <a:ext cx="3842012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5F5F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3" y="1416219"/>
            <a:ext cx="407987" cy="365125"/>
          </a:xfrm>
        </p:spPr>
        <p:txBody>
          <a:bodyPr/>
          <a:lstStyle>
            <a:lvl1pPr algn="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3D6C3DC6-EF6E-8948-BFE6-808D46D584D8}" type="slidenum">
              <a:rPr lang="en-US" smtClean="0">
                <a:solidFill>
                  <a:srgbClr val="645135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645135">
                  <a:lumMod val="5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460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9EA38-37FD-484A-A7EC-6F8800F8F267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23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5F51-049C-4F09-985E-88373BC58708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3935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 title="Page Number Shape"/>
          <p:cNvSpPr/>
          <p:nvPr/>
        </p:nvSpPr>
        <p:spPr bwMode="auto">
          <a:xfrm>
            <a:off x="8736012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756" y="2571725"/>
            <a:ext cx="6222491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435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755" y="1393748"/>
            <a:ext cx="6301072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135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7217" y="6314442"/>
            <a:ext cx="1197467" cy="365125"/>
          </a:xfrm>
        </p:spPr>
        <p:txBody>
          <a:bodyPr/>
          <a:lstStyle>
            <a:lvl1pPr>
              <a:defRPr sz="675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83B1F8C1-AB10-4268-8A83-FC403CC8AE13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755" y="6314443"/>
            <a:ext cx="4860170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3" y="1620763"/>
            <a:ext cx="40798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4469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  <p15:guide id="2" pos="4842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540628"/>
            <a:ext cx="4686300" cy="2488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712467"/>
            <a:ext cx="4686300" cy="2482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67C4-75BA-4C6B-B80F-60FFD19F788A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4147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7784"/>
            <a:ext cx="2873502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58065"/>
            <a:ext cx="4690872" cy="913212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526124"/>
            <a:ext cx="4690872" cy="1751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3700830"/>
            <a:ext cx="4690872" cy="913759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4669432"/>
            <a:ext cx="4690872" cy="175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8645-5B5E-45EA-A2FA-4288E302D485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99359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8437-6BB8-424B-AB0F-7597240F88A9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2649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32DD-9F83-4984-8665-1447695AB811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7848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5479"/>
            <a:ext cx="2879082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22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4147"/>
            <a:ext cx="4686300" cy="5622644"/>
          </a:xfrm>
        </p:spPr>
        <p:txBody>
          <a:bodyPr/>
          <a:lstStyle>
            <a:lvl1pPr>
              <a:lnSpc>
                <a:spcPct val="112000"/>
              </a:lnSpc>
              <a:defRPr sz="1500"/>
            </a:lvl1pPr>
            <a:lvl2pPr>
              <a:lnSpc>
                <a:spcPct val="112000"/>
              </a:lnSpc>
              <a:defRPr sz="135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050"/>
            </a:lvl4pPr>
            <a:lvl5pPr>
              <a:lnSpc>
                <a:spcPct val="112000"/>
              </a:lnSpc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2621515"/>
            <a:ext cx="2879082" cy="3239537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900"/>
              </a:spcBef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1FBB-D5DC-45BD-94AE-282FF0A079D7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42025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57264"/>
            <a:ext cx="2882528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22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3350" y="3"/>
            <a:ext cx="4629150" cy="6857999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2621512"/>
            <a:ext cx="2882528" cy="3236976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900"/>
              </a:spcBef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15B-A3D5-46C5-9414-FCAA74552CCF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1725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1" y="640080"/>
            <a:ext cx="4686299" cy="5584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9A76-12C9-4836-A266-521EFEA5A738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8070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3075" y="642931"/>
            <a:ext cx="1835003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642935"/>
            <a:ext cx="5303009" cy="46781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140" y="5927134"/>
            <a:ext cx="2861142" cy="365125"/>
          </a:xfrm>
        </p:spPr>
        <p:txBody>
          <a:bodyPr/>
          <a:lstStyle/>
          <a:p>
            <a:fld id="{A94FF692-782C-4AC0-B237-547D771BAD3A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2140" y="6315952"/>
            <a:ext cx="2861142" cy="365125"/>
          </a:xfrm>
        </p:spPr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3" y="5607595"/>
            <a:ext cx="407987" cy="365125"/>
          </a:xfr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9364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  <p15:guide id="2" pos="484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62E8-5B08-4F90-A429-1AF4E7113FA1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92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FB51-FD0A-4911-843D-29D3378DC883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338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342D-9088-4396-8C29-95D34B3E713D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74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013E-4F04-4D1B-A048-D9B2B59CFC28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1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89E54D-4525-4B19-92AB-1F1CDA793166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38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9F20-B75A-49AB-8B88-1D5EA6DABFF5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93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907C-8252-455A-BC65-F61580EA8D73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223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26DA-A5B5-49D7-9B12-735498950DA3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283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BE29BA-F8F0-4508-A4BE-7F72180E3ABB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453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F865CF-A9DB-43E3-ADF8-28E5B1685A28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11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E91807-D38D-4528-8CF2-63D388DD1A23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151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390AC-3BCF-4C22-A2DB-7990E5A54FFD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991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259FE0-F886-4177-8680-0087672F0DBD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794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4881A-3753-44FC-9558-4D53EA0B3115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947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6DDC96-0A56-4EC2-A351-5C197C9B424C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13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F637B1-5A12-4E31-807A-45ED99814C6F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9657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122329-9D6C-4DB8-AB35-E1ADA78AF0CC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65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4F7ADF-1314-41CB-AC5F-F8E1A67EBEF8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17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7ED441-B249-441C-A420-69A916E4CC25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232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E0800E-34A0-4176-B5D0-FB4E9EA59786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86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121760-A27C-4DBB-AB7C-A323C9DF14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526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CEC284-E82C-4EB1-809B-E5E849B6D5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534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43ED1A-5296-484D-A834-AA97962CCE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455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C47BC4-0B73-4253-A4D6-DC9E2833E7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688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F0D6C6-7B23-40CA-8C37-357F0B28F1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270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312639-AC78-455B-B901-74D8D19387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9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E86F04-3EBE-40B7-8C0D-DE4CA9498539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7725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4ADB85-7F9B-44BF-BB0E-F147399C7D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6286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56FDB1-E957-4F26-8C5A-1C001FA301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229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D37E9-2468-4ABE-AB05-DD18207AE8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4632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94586-3ABD-4339-9426-2C512D9BFF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61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B1B063-4B04-465A-84B9-A1A68F3F6B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112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A9849B-CD2E-4E9A-9587-F3F251325C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917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8FFE9E-47B5-4A17-A7F9-AF64B538EA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248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3EED7F-1822-414D-AE25-767B43A35B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7516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D7628-275D-482F-ABB5-41123B29C2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976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445A7E-C664-4423-A8D8-F765FD3071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0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9C85D9-6FB7-40EF-965F-A1046ADCDD99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240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168DB-C706-4D24-9A6B-123E990972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823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59D34F-2793-4406-82CF-547094FF3F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25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358F5B-D33E-4151-8A46-504F0DB90E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703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FBC2A3-340E-45FA-9D33-A59BE5081A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247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4F5625-F982-431E-A022-A96D7C87C6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067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7A11B-55A9-45EA-90B0-A48BEC4403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535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620688"/>
            <a:ext cx="5770984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3076"/>
            <a:ext cx="577098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266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A169FF-9855-4085-96FF-D8006A5656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6314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A57310-EF70-44D4-8755-F5A9BF3F5F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4293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D2178-DE1E-4031-94CD-7C7C8C6164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59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3ACDC9-FBCE-4943-A3AE-873EA06A62B4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7485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DE7A6D-AB74-49C2-82DA-B4AC59E231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424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6B372D-AC5E-4D5B-B3F2-A70A0CAA81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234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B02DD4-E8CC-4D08-B942-242171DDD2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457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2615F5-B4C4-48EB-B9DA-7522D3DBDE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133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2EFCE1-E2AF-483A-A70C-E1A97266A1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751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CD0D3E-316B-4065-9453-5D37D5564A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93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AF82F7-5E20-4C6A-BE77-BD17BA6AC5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9543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78B7D-F33D-4B0C-AAB5-A99EF4B061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077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620688"/>
            <a:ext cx="5770984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3076"/>
            <a:ext cx="577098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4070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014F03-35A4-40AF-A349-9B8AF4F0DD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1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E6E390-EA1F-4B3E-A94B-FC0331EB7320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841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DB2166-B2EC-49A3-A264-B90D608ECC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737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E68F33-01E8-4DD1-9A4E-D6564E76E6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5180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2D34AD-3563-473D-A8A8-A376547390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685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C7994-9298-42FE-BB9D-BC45690966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0927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52DB28-30B8-44E1-BD08-851F10F89E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074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818289-C2F5-45E3-B624-666C07A3F3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531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DB3F4B-CC9E-4DFB-95DD-A50AB4DE18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171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46DEA0-F4F7-496F-ABC8-2328DC678B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26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8E37FB-30A6-4BD8-A37A-0850494C84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499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C7F-EBD1-4FCD-A718-1422D33EB0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04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1ECF6-EA9B-4FA1-8F7A-1BED46621E92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6120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620688"/>
            <a:ext cx="5770984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3076"/>
            <a:ext cx="577098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179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D97AB3-7663-4A1B-9C19-9F1B5811B8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8683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41FF69-8F05-4531-A0F0-58206E4799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108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3F3CF1-BAB5-4123-93C0-3950A70F59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536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8CCD95-B4BD-49C1-8463-CCF54230B3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091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7E3F6-4E5B-4436-BA4B-334183A08F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604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2817D6-590B-405F-9120-6E2490F452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146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9CD092-36C7-42BE-BD21-5B8BC0FEDC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508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064F1F-254C-440C-9EBC-65C2796698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281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70530-0665-42F5-9565-89906182D4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1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BACE6-EDD5-4577-AADD-9FFBFFCF7CC8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184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1DA34-8600-468F-A563-36EAEF7C5E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8413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A6775E-8F45-4ED6-AAAB-3ECC2503A5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519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2D10BE-8B15-4DDB-A88F-E01F45911D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320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AE6E9-0A2D-4C01-9E2D-294BA86EFE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614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2DB33F-94B9-4D41-91A6-6CD01CF297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45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B6BFD3-FA1A-43DB-A2AB-7D4E92E4AA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384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EE1963-F67F-44A8-8DFB-D2F2E813F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606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2709D5-F6A5-47A5-B122-04652A66FB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9194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F49261-6E06-42D1-BD34-DC40688681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5736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0FB482-715F-4F9A-BEB9-FC06BAC4F6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F9FCD-03E4-44FC-B335-0EF1F4B129E5}" type="datetime1">
              <a:rPr lang="en-US" smtClean="0"/>
              <a:t>4/11/2019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1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19413-2370-44FD-806C-DA21533211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0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1090F-0A29-47EE-9796-D93E951CE1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83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BAA56-CFFF-4CF8-B0A0-A251967A96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78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59678"/>
            <a:ext cx="2875430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69066"/>
            <a:ext cx="4686299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AF2A079-29A2-4C8A-ACC6-BC57EE83AB58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PowerPoint__strategic plan template-03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5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8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pos="7200">
          <p15:clr>
            <a:srgbClr val="F26B43"/>
          </p15:clr>
        </p15:guide>
        <p15:guide id="4" pos="3264">
          <p15:clr>
            <a:srgbClr val="F26B43"/>
          </p15:clr>
        </p15:guide>
        <p15:guide id="5" pos="2124">
          <p15:clr>
            <a:srgbClr val="F26B43"/>
          </p15:clr>
        </p15:guide>
        <p15:guide id="6" pos="360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pos="5400">
          <p15:clr>
            <a:srgbClr val="F26B43"/>
          </p15:clr>
        </p15:guide>
        <p15:guide id="9" pos="2448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1" y="559678"/>
            <a:ext cx="2875430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1" y="569066"/>
            <a:ext cx="4686299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1" y="5930063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563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6AAF22B-50F7-4AF9-A24F-841EA9CC746D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1" y="6314443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25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3" y="5607595"/>
            <a:ext cx="407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AEC10A0C-BB77-FD4A-8FA4-D4334D01E3A4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PowerPoint__strategic plan template-03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2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hdr="0" ftr="0" dt="0"/>
  <p:txStyles>
    <p:titleStyle>
      <a:lvl1pPr algn="r" defTabSz="514350" rtl="0" eaLnBrk="1" latinLnBrk="0" hangingPunct="1">
        <a:lnSpc>
          <a:spcPct val="90000"/>
        </a:lnSpc>
        <a:spcBef>
          <a:spcPct val="0"/>
        </a:spcBef>
        <a:buNone/>
        <a:defRPr sz="285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12598" indent="-212598" algn="l" defTabSz="514350" rtl="0" eaLnBrk="1" latinLnBrk="0" hangingPunct="1">
        <a:lnSpc>
          <a:spcPct val="112000"/>
        </a:lnSpc>
        <a:spcBef>
          <a:spcPts val="675"/>
        </a:spcBef>
        <a:buFont typeface="Arial" panose="020B0604020202020204" pitchFamily="34" charset="0"/>
        <a:buChar char="•"/>
        <a:defRPr sz="15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14350" indent="-212598" algn="l" defTabSz="514350" rtl="0" eaLnBrk="1" latinLnBrk="0" hangingPunct="1">
        <a:lnSpc>
          <a:spcPct val="112000"/>
        </a:lnSpc>
        <a:spcBef>
          <a:spcPts val="675"/>
        </a:spcBef>
        <a:buFont typeface="Corbel" panose="020B0503020204020204" pitchFamily="34" charset="0"/>
        <a:buChar char="–"/>
        <a:defRPr sz="135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57250" indent="-212598" algn="l" defTabSz="514350" rtl="0" eaLnBrk="1" latinLnBrk="0" hangingPunct="1">
        <a:lnSpc>
          <a:spcPct val="112000"/>
        </a:lnSpc>
        <a:spcBef>
          <a:spcPts val="675"/>
        </a:spcBef>
        <a:buFont typeface="Arial" panose="020B0604020202020204" pitchFamily="34" charset="0"/>
        <a:buChar char="•"/>
        <a:defRPr sz="12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200150" indent="-212598" algn="l" defTabSz="514350" rtl="0" eaLnBrk="1" latinLnBrk="0" hangingPunct="1">
        <a:lnSpc>
          <a:spcPct val="112000"/>
        </a:lnSpc>
        <a:spcBef>
          <a:spcPts val="675"/>
        </a:spcBef>
        <a:buFont typeface="Corbel" panose="020B0503020204020204" pitchFamily="34" charset="0"/>
        <a:buChar char="–"/>
        <a:defRPr sz="105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543050" indent="-212598" algn="l" defTabSz="514350" rtl="0" eaLnBrk="1" latinLnBrk="0" hangingPunct="1">
        <a:lnSpc>
          <a:spcPct val="112000"/>
        </a:lnSpc>
        <a:spcBef>
          <a:spcPts val="6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885950" indent="-212598" algn="l" defTabSz="514350" rtl="0" eaLnBrk="1" latinLnBrk="0" hangingPunct="1">
        <a:lnSpc>
          <a:spcPct val="112000"/>
        </a:lnSpc>
        <a:spcBef>
          <a:spcPts val="731"/>
        </a:spcBef>
        <a:buFont typeface="Corbel" panose="020B0503020204020204" pitchFamily="34" charset="0"/>
        <a:buChar char="–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228850" indent="-212598" algn="l" defTabSz="514350" rtl="0" eaLnBrk="1" latinLnBrk="0" hangingPunct="1">
        <a:lnSpc>
          <a:spcPct val="112000"/>
        </a:lnSpc>
        <a:spcBef>
          <a:spcPts val="731"/>
        </a:spcBef>
        <a:buFont typeface="Arial" panose="020B0604020202020204" pitchFamily="34" charset="0"/>
        <a:buChar char="•"/>
        <a:defRPr sz="105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571750" indent="-212598" algn="l" defTabSz="514350" rtl="0" eaLnBrk="1" latinLnBrk="0" hangingPunct="1">
        <a:lnSpc>
          <a:spcPct val="112000"/>
        </a:lnSpc>
        <a:spcBef>
          <a:spcPts val="731"/>
        </a:spcBef>
        <a:buFont typeface="Corbel" panose="020B0503020204020204" pitchFamily="34" charset="0"/>
        <a:buChar char="–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914650" indent="-159449" algn="l" defTabSz="514350" rtl="0" eaLnBrk="1" latinLnBrk="0" hangingPunct="1">
        <a:lnSpc>
          <a:spcPct val="112000"/>
        </a:lnSpc>
        <a:spcBef>
          <a:spcPts val="731"/>
        </a:spcBef>
        <a:buFont typeface="Arial" panose="020B0604020202020204" pitchFamily="34" charset="0"/>
        <a:buChar char="•"/>
        <a:defRPr sz="788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pos="7200">
          <p15:clr>
            <a:srgbClr val="F26B43"/>
          </p15:clr>
        </p15:guide>
        <p15:guide id="4" pos="3264">
          <p15:clr>
            <a:srgbClr val="F26B43"/>
          </p15:clr>
        </p15:guide>
        <p15:guide id="5" pos="2124">
          <p15:clr>
            <a:srgbClr val="F26B43"/>
          </p15:clr>
        </p15:guide>
        <p15:guide id="6" pos="360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pos="5400">
          <p15:clr>
            <a:srgbClr val="F26B43"/>
          </p15:clr>
        </p15:guide>
        <p15:guide id="9" pos="24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4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50BCB-F821-4E7B-8696-A73310E397FB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3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5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321A6-36D9-484D-884F-FF7F5782F158}" type="datetime1">
              <a:rPr lang="en-US" smtClean="0"/>
              <a:t>4/11/2019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79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5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A01F3-B8BD-49DA-975B-065DB016DB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F204A-F327-46CC-A2D8-3C1EA69B6E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9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5C65B-2726-4A6B-A8F8-2CB440C888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46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E805E-DE9B-4A4C-9E48-73FD372138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0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5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81EA5-612A-4005-B608-FAB1A122D5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68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60B14-D087-400D-A007-4C2D5545ED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0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_Worksheet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Worksheet1.xls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0"/>
            <a:ext cx="8382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66900" y="2257425"/>
            <a:ext cx="5838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Sylvan Hills Middle School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968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EC3C42-609F-C347-9DCD-A9C845E6A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AC2EBB-F992-F04C-B1C0-5521CDBCE962}"/>
              </a:ext>
            </a:extLst>
          </p:cNvPr>
          <p:cNvSpPr/>
          <p:nvPr/>
        </p:nvSpPr>
        <p:spPr>
          <a:xfrm>
            <a:off x="999720" y="196334"/>
            <a:ext cx="75937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Strategies for Priority #2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987020-6832-5749-9BBC-4A82403E5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58" y="1347536"/>
            <a:ext cx="8753981" cy="503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02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7725" y="709358"/>
            <a:ext cx="8406158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71" y="6219824"/>
            <a:ext cx="1160412" cy="523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0716" y="76243"/>
            <a:ext cx="8166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+mj-lt"/>
              </a:rPr>
              <a:t>FY20 Budget Parameters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152354"/>
              </p:ext>
            </p:extLst>
          </p:nvPr>
        </p:nvGraphicFramePr>
        <p:xfrm>
          <a:off x="192832" y="712650"/>
          <a:ext cx="8854851" cy="6031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3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0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7749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 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 Priorities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Rationale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72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Cultivate a literate community in which students read and write with clarity and fluency across the curriculum</a:t>
                      </a:r>
                      <a:endParaRPr lang="en-US" sz="1600" b="1" dirty="0">
                        <a:solidFill>
                          <a:prstClr val="white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Students are showing success in Literacy as evidenced by increased Lexile scores, assessment data, and daily classwork</a:t>
                      </a:r>
                      <a:r>
                        <a:rPr lang="en-US" sz="1400" baseline="0" dirty="0"/>
                        <a:t> in English Language Arts classes but all other core content areas are not showing evidence of success especially in students showing evidence of knowledge of standards in written explanations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033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Foster a culture of ongoing support for teacher development.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We will work to support and retain an energized and inspired team of teachers who are capable of advancing ever-increasing levels of achievement for all students.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77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 systems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&amp; resources to ultimately impact student achievement positively.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We will improve efficiency (productivity, cost, etc.) while also making decisions (including resource allocations) that are grounded in a strategic academic direction and data.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56802017"/>
                  </a:ext>
                </a:extLst>
              </a:tr>
              <a:tr h="117798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Sustain a positive culture that welcomes  stakeholders to invest and commit to a student centered school and community.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We will continue to build trust with the community, and we will have engaged stakeholders </a:t>
                      </a:r>
                      <a:r>
                        <a:rPr lang="en-US" sz="1400" b="0" i="1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(employees, students, parents, community members, partners, etc.)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who are invested in the mission and vision and who support the creation of student-centered learning communities.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160747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091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7725" y="709358"/>
            <a:ext cx="8406158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71" y="6219824"/>
            <a:ext cx="1160412" cy="523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4042" y="2466748"/>
            <a:ext cx="83299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Discussion of Budget Summary</a:t>
            </a:r>
          </a:p>
          <a:p>
            <a:pPr algn="ctr"/>
            <a:r>
              <a:rPr lang="en-US" sz="2400" b="1" dirty="0">
                <a:latin typeface="+mj-lt"/>
              </a:rPr>
              <a:t>(Step 4: Budget Choices)</a:t>
            </a:r>
          </a:p>
          <a:p>
            <a:pPr algn="ctr"/>
            <a:endParaRPr lang="en-US" sz="3200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12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99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274" y="26474"/>
            <a:ext cx="7772400" cy="908197"/>
          </a:xfrm>
        </p:spPr>
        <p:txBody>
          <a:bodyPr/>
          <a:lstStyle/>
          <a:p>
            <a:r>
              <a:rPr lang="en-US" sz="34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Schoolbook" panose="02040604050505020304"/>
              </a:rPr>
              <a:t>Executive Summary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4273" y="1354014"/>
            <a:ext cx="8134643" cy="4437185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This budget represents an investment plan for our school’s students, employees and the community as a whole.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budget recommendations are tied directly to the school’s strategic vision and direction.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proposed budget for the general operations of the school are reflected at </a:t>
            </a:r>
            <a:r>
              <a:rPr lang="en-US" sz="2400" dirty="0" smtClean="0">
                <a:solidFill>
                  <a:schemeClr val="tx1"/>
                </a:solidFill>
              </a:rPr>
              <a:t>$6,262,316 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This investment plan for FY20 accommodates a student population that is projected to be </a:t>
            </a:r>
            <a:r>
              <a:rPr lang="en-US" sz="2400" dirty="0" smtClean="0">
                <a:solidFill>
                  <a:schemeClr val="tx1"/>
                </a:solidFill>
              </a:rPr>
              <a:t>606 </a:t>
            </a:r>
            <a:r>
              <a:rPr lang="en-US" sz="2400" dirty="0">
                <a:solidFill>
                  <a:schemeClr val="tx1"/>
                </a:solidFill>
              </a:rPr>
              <a:t>students, which is </a:t>
            </a:r>
            <a:r>
              <a:rPr lang="en-US" sz="2400" dirty="0" smtClean="0">
                <a:solidFill>
                  <a:schemeClr val="tx1"/>
                </a:solidFill>
              </a:rPr>
              <a:t>an increase of 36 students </a:t>
            </a:r>
            <a:r>
              <a:rPr lang="en-US" sz="2400" dirty="0">
                <a:solidFill>
                  <a:schemeClr val="tx1"/>
                </a:solidFill>
              </a:rPr>
              <a:t>from FY19.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640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08363" y="0"/>
            <a:ext cx="8229600" cy="562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School Allocation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14</a:t>
            </a:fld>
            <a:endParaRPr lang="en-US" dirty="0">
              <a:solidFill>
                <a:srgbClr val="F5F5F5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541688"/>
              </p:ext>
            </p:extLst>
          </p:nvPr>
        </p:nvGraphicFramePr>
        <p:xfrm>
          <a:off x="803868" y="492369"/>
          <a:ext cx="8139165" cy="6189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Worksheet" r:id="rId4" imgW="6534246" imgH="9458370" progId="Excel.Sheet.12">
                  <p:embed/>
                </p:oleObj>
              </mc:Choice>
              <mc:Fallback>
                <p:oleObj name="Worksheet" r:id="rId4" imgW="6534246" imgH="94583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3868" y="492369"/>
                        <a:ext cx="8139165" cy="6189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3460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274638"/>
            <a:ext cx="8229600" cy="390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>
                <a:solidFill>
                  <a:sysClr val="windowText" lastClr="000000"/>
                </a:solidFill>
                <a:latin typeface="Calibri"/>
              </a:rPr>
              <a:t>Budget by Function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15</a:t>
            </a:fld>
            <a:endParaRPr lang="en-US" dirty="0">
              <a:solidFill>
                <a:srgbClr val="F5F5F5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677108"/>
              </p:ext>
            </p:extLst>
          </p:nvPr>
        </p:nvGraphicFramePr>
        <p:xfrm>
          <a:off x="914401" y="834013"/>
          <a:ext cx="7821612" cy="5345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Worksheet" r:id="rId4" imgW="5905376" imgH="3467070" progId="Excel.Sheet.12">
                  <p:embed/>
                </p:oleObj>
              </mc:Choice>
              <mc:Fallback>
                <p:oleObj name="Worksheet" r:id="rId4" imgW="5905376" imgH="34670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1" y="834013"/>
                        <a:ext cx="7821612" cy="5345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9150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274638"/>
            <a:ext cx="8229600" cy="390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>
                <a:solidFill>
                  <a:sysClr val="windowText" lastClr="000000"/>
                </a:solidFill>
                <a:latin typeface="Calibri"/>
              </a:rPr>
              <a:t>Budget by </a:t>
            </a:r>
            <a:r>
              <a:rPr lang="en-US" noProof="0" dirty="0" smtClean="0">
                <a:solidFill>
                  <a:sysClr val="windowText" lastClr="000000"/>
                </a:solidFill>
                <a:latin typeface="Calibri"/>
              </a:rPr>
              <a:t>Function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16</a:t>
            </a:fld>
            <a:endParaRPr lang="en-US" dirty="0">
              <a:solidFill>
                <a:srgbClr val="F5F5F5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65018"/>
            <a:ext cx="7988440" cy="596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82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858" y="1062430"/>
            <a:ext cx="8342142" cy="5083189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January: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GO Team Initial Budget Session (Jan. </a:t>
            </a:r>
            <a:r>
              <a:rPr lang="en-US" sz="2400" dirty="0" smtClean="0">
                <a:solidFill>
                  <a:schemeClr val="tx1"/>
                </a:solidFill>
              </a:rPr>
              <a:t>24</a:t>
            </a:r>
            <a:r>
              <a:rPr 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February: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One-on-one Associate Superintendent discussions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Cluster Planning Session (positions sharing, cluster alignment, etc.)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Program Manager discussions and approvals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GO Team Feedback Session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HR Staffing Conferences (February  25</a:t>
            </a:r>
            <a:r>
              <a:rPr lang="en-US" sz="2400" baseline="30000" dirty="0">
                <a:solidFill>
                  <a:schemeClr val="tx1"/>
                </a:solidFill>
              </a:rPr>
              <a:t>th</a:t>
            </a:r>
            <a:r>
              <a:rPr lang="en-US" sz="2400" dirty="0">
                <a:solidFill>
                  <a:schemeClr val="tx1"/>
                </a:solidFill>
              </a:rPr>
              <a:t> - March 1</a:t>
            </a:r>
            <a:r>
              <a:rPr lang="en-US" sz="2400" baseline="30000" dirty="0">
                <a:solidFill>
                  <a:schemeClr val="tx1"/>
                </a:solidFill>
              </a:rPr>
              <a:t>st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•	March: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Final GO Team Approval (March 1st - March 15</a:t>
            </a:r>
            <a:r>
              <a:rPr lang="en-US" sz="2400" baseline="30000" dirty="0">
                <a:solidFill>
                  <a:schemeClr val="tx1"/>
                </a:solidFill>
              </a:rPr>
              <a:t>th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ctrTitle"/>
          </p:nvPr>
        </p:nvSpPr>
        <p:spPr>
          <a:xfrm>
            <a:off x="685800" y="177250"/>
            <a:ext cx="7772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prstClr val="black"/>
                </a:solidFill>
                <a:latin typeface="Century Schoolbook" panose="02040604050505020304"/>
              </a:rPr>
              <a:t>What’s Next?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743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Questions?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509" y="4902082"/>
            <a:ext cx="8340405" cy="45454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100" dirty="0"/>
              <a:t>Thank you for your time and attention.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089" y="1920479"/>
            <a:ext cx="3900488" cy="257889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565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7"/>
            <a:ext cx="8229600" cy="1143000"/>
          </a:xfrm>
        </p:spPr>
        <p:txBody>
          <a:bodyPr/>
          <a:lstStyle/>
          <a:p>
            <a:r>
              <a:rPr lang="en-US" dirty="0"/>
              <a:t>Norms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709" y="141763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This is a meeting of the GO Team. Only members of the team may participate in the discussion. Any members of the public present are here to quietly observe.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We will follow the agenda as noticed to the public and stay on task.</a:t>
            </a:r>
          </a:p>
          <a:p>
            <a:endParaRPr lang="en-US" sz="2400" dirty="0"/>
          </a:p>
          <a:p>
            <a:r>
              <a:rPr lang="en-US" sz="2400" dirty="0"/>
              <a:t>We invite and welcome contributions of every member and listen to each other.</a:t>
            </a:r>
          </a:p>
          <a:p>
            <a:endParaRPr lang="en-US" sz="2400" dirty="0"/>
          </a:p>
          <a:p>
            <a:r>
              <a:rPr lang="en-US" sz="2400" dirty="0"/>
              <a:t>We will respect all ideas and assume good intentions.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96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2085103" y="1433033"/>
            <a:ext cx="5591169" cy="914400"/>
          </a:xfrm>
          <a:prstGeom prst="rect">
            <a:avLst/>
          </a:prstGeom>
          <a:solidFill>
            <a:srgbClr val="0083A9"/>
          </a:solidFill>
          <a:ln>
            <a:solidFill>
              <a:srgbClr val="0083A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SHMS STRATEGIC PLAN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52" y="248713"/>
            <a:ext cx="8426547" cy="62507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GO Team Budget Development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6991" y="5811680"/>
            <a:ext cx="1600200" cy="273844"/>
          </a:xfrm>
        </p:spPr>
        <p:txBody>
          <a:bodyPr/>
          <a:lstStyle/>
          <a:p>
            <a:fld id="{026F2F96-C52A-46BA-9140-C1728DB7CC36}" type="slidenum">
              <a:rPr lang="en-US" smtClean="0">
                <a:solidFill>
                  <a:schemeClr val="tx2"/>
                </a:solidFill>
              </a:rPr>
              <a:pPr/>
              <a:t>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085102" y="1694536"/>
            <a:ext cx="5591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is the roadmap and your </a:t>
            </a:r>
            <a:r>
              <a:rPr lang="en-US" sz="1400" b="1" dirty="0" smtClean="0">
                <a:solidFill>
                  <a:schemeClr val="bg1"/>
                </a:solidFill>
              </a:rPr>
              <a:t>role to support student achievement . </a:t>
            </a:r>
            <a:r>
              <a:rPr lang="en-US" sz="1400" b="1" dirty="0">
                <a:solidFill>
                  <a:schemeClr val="bg1"/>
                </a:solidFill>
              </a:rPr>
              <a:t>It is our direction, our priorities, our vision, our present, our future.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34216557"/>
              </p:ext>
            </p:extLst>
          </p:nvPr>
        </p:nvGraphicFramePr>
        <p:xfrm>
          <a:off x="1439592" y="2347433"/>
          <a:ext cx="6494585" cy="4389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4" descr="Image result for you are he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698" y="5674044"/>
            <a:ext cx="574385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92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052" y="722976"/>
            <a:ext cx="7543800" cy="1207008"/>
          </a:xfrm>
        </p:spPr>
        <p:txBody>
          <a:bodyPr>
            <a:normAutofit/>
          </a:bodyPr>
          <a:lstStyle/>
          <a:p>
            <a:pPr algn="ctr"/>
            <a:r>
              <a:rPr lang="en-US" sz="3300" dirty="0">
                <a:solidFill>
                  <a:schemeClr val="tx1"/>
                </a:solidFill>
              </a:rPr>
              <a:t>Screening 1 vs. Screening 2 (</a:t>
            </a:r>
            <a:r>
              <a:rPr lang="en-US" sz="3300" dirty="0">
                <a:solidFill>
                  <a:srgbClr val="00B0F0"/>
                </a:solidFill>
              </a:rPr>
              <a:t>Reading</a:t>
            </a:r>
            <a:r>
              <a:rPr lang="en-US" sz="3300" dirty="0">
                <a:solidFill>
                  <a:schemeClr val="tx1"/>
                </a:solidFill>
              </a:rPr>
              <a:t>)</a:t>
            </a:r>
            <a:endParaRPr lang="en-US" sz="3300" dirty="0">
              <a:solidFill>
                <a:srgbClr val="00B0F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822307"/>
              </p:ext>
            </p:extLst>
          </p:nvPr>
        </p:nvGraphicFramePr>
        <p:xfrm>
          <a:off x="183525" y="1507958"/>
          <a:ext cx="8751926" cy="4571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7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3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39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39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39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39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20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Achievement</a:t>
                      </a:r>
                      <a:r>
                        <a:rPr lang="en-US" sz="1800" b="1" baseline="0" dirty="0"/>
                        <a:t> Levels</a:t>
                      </a:r>
                      <a:endParaRPr lang="en-US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6</a:t>
                      </a:r>
                      <a:r>
                        <a:rPr lang="en-US" sz="3000" baseline="30000" dirty="0"/>
                        <a:t>th</a:t>
                      </a:r>
                      <a:r>
                        <a:rPr lang="en-US" sz="3000" dirty="0"/>
                        <a:t>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7</a:t>
                      </a:r>
                      <a:r>
                        <a:rPr lang="en-US" sz="3000" baseline="30000" dirty="0"/>
                        <a:t>th</a:t>
                      </a:r>
                      <a:r>
                        <a:rPr lang="en-US" sz="3000" baseline="0" dirty="0"/>
                        <a:t> </a:t>
                      </a:r>
                      <a:endParaRPr lang="en-US" sz="30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8</a:t>
                      </a:r>
                      <a:r>
                        <a:rPr lang="en-US" sz="3000" baseline="30000" dirty="0"/>
                        <a:t>th</a:t>
                      </a:r>
                      <a:r>
                        <a:rPr lang="en-US" sz="3000" dirty="0"/>
                        <a:t>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9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Beginning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49%</a:t>
                      </a:r>
                    </a:p>
                    <a:p>
                      <a:pPr algn="ctr"/>
                      <a:r>
                        <a:rPr lang="en-US" sz="900" dirty="0"/>
                        <a:t>82 students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49%</a:t>
                      </a:r>
                    </a:p>
                    <a:p>
                      <a:pPr algn="ctr"/>
                      <a:r>
                        <a:rPr lang="en-US" sz="900" dirty="0"/>
                        <a:t>79 students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55%</a:t>
                      </a:r>
                    </a:p>
                    <a:p>
                      <a:pPr algn="ctr"/>
                      <a:r>
                        <a:rPr lang="en-US" sz="900" dirty="0"/>
                        <a:t>81 students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45%</a:t>
                      </a:r>
                    </a:p>
                    <a:p>
                      <a:pPr algn="ctr"/>
                      <a:r>
                        <a:rPr lang="en-US" sz="900" dirty="0"/>
                        <a:t>70 students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40%</a:t>
                      </a:r>
                    </a:p>
                    <a:p>
                      <a:pPr algn="ctr"/>
                      <a:r>
                        <a:rPr lang="en-US" sz="900" dirty="0"/>
                        <a:t>69 students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34%</a:t>
                      </a:r>
                    </a:p>
                    <a:p>
                      <a:pPr algn="ctr"/>
                      <a:r>
                        <a:rPr lang="en-US" sz="900" dirty="0"/>
                        <a:t>62 students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9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Developing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33%</a:t>
                      </a:r>
                    </a:p>
                    <a:p>
                      <a:pPr algn="ctr"/>
                      <a:r>
                        <a:rPr lang="en-US" sz="900" dirty="0"/>
                        <a:t>56 students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33%</a:t>
                      </a:r>
                    </a:p>
                    <a:p>
                      <a:pPr algn="ctr"/>
                      <a:r>
                        <a:rPr lang="en-US" sz="900" dirty="0"/>
                        <a:t>53 students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37%</a:t>
                      </a:r>
                    </a:p>
                    <a:p>
                      <a:pPr algn="ctr"/>
                      <a:r>
                        <a:rPr lang="en-US" sz="900" dirty="0"/>
                        <a:t>55 students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42%</a:t>
                      </a:r>
                    </a:p>
                    <a:p>
                      <a:pPr algn="ctr"/>
                      <a:r>
                        <a:rPr lang="en-US" sz="900" dirty="0"/>
                        <a:t>66 students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46%</a:t>
                      </a:r>
                    </a:p>
                    <a:p>
                      <a:pPr algn="ctr"/>
                      <a:r>
                        <a:rPr lang="en-US" sz="900" dirty="0"/>
                        <a:t>80 students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48%</a:t>
                      </a:r>
                    </a:p>
                    <a:p>
                      <a:pPr algn="ctr"/>
                      <a:r>
                        <a:rPr lang="en-US" sz="900" dirty="0"/>
                        <a:t>87 students</a:t>
                      </a:r>
                    </a:p>
                    <a:p>
                      <a:pPr algn="ctr"/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9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Proficient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17%</a:t>
                      </a:r>
                    </a:p>
                    <a:p>
                      <a:pPr algn="ctr"/>
                      <a:r>
                        <a:rPr lang="en-US" sz="900" dirty="0"/>
                        <a:t>29 students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17%</a:t>
                      </a:r>
                    </a:p>
                    <a:p>
                      <a:pPr algn="ctr"/>
                      <a:r>
                        <a:rPr lang="en-US" sz="900" dirty="0"/>
                        <a:t>27 students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8%</a:t>
                      </a:r>
                    </a:p>
                    <a:p>
                      <a:pPr algn="ctr"/>
                      <a:r>
                        <a:rPr lang="en-US" sz="900" dirty="0"/>
                        <a:t>12 students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13%</a:t>
                      </a:r>
                    </a:p>
                    <a:p>
                      <a:pPr algn="ctr"/>
                      <a:r>
                        <a:rPr lang="en-US" sz="900" dirty="0"/>
                        <a:t>20 students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13%</a:t>
                      </a:r>
                    </a:p>
                    <a:p>
                      <a:pPr algn="ctr"/>
                      <a:r>
                        <a:rPr lang="en-US" sz="900" dirty="0"/>
                        <a:t>23 students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17%</a:t>
                      </a:r>
                    </a:p>
                    <a:p>
                      <a:pPr algn="ctr"/>
                      <a:r>
                        <a:rPr lang="en-US" sz="900" dirty="0"/>
                        <a:t>30 students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21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Distinguished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&lt;1%</a:t>
                      </a:r>
                    </a:p>
                    <a:p>
                      <a:pPr algn="ctr"/>
                      <a:r>
                        <a:rPr lang="en-US" sz="900" dirty="0"/>
                        <a:t>1 student</a:t>
                      </a:r>
                    </a:p>
                    <a:p>
                      <a:pPr algn="ctr"/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2%</a:t>
                      </a:r>
                    </a:p>
                    <a:p>
                      <a:pPr algn="ctr"/>
                      <a:r>
                        <a:rPr lang="en-US" sz="900" dirty="0"/>
                        <a:t>3 students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0%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0%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&lt;1%</a:t>
                      </a:r>
                    </a:p>
                    <a:p>
                      <a:pPr algn="ctr"/>
                      <a:r>
                        <a:rPr lang="en-US" sz="900" dirty="0"/>
                        <a:t>1 student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1%</a:t>
                      </a:r>
                    </a:p>
                    <a:p>
                      <a:pPr algn="ctr"/>
                      <a:r>
                        <a:rPr lang="en-US" sz="900" dirty="0"/>
                        <a:t>2 students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940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09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 Tested:</a:t>
                      </a: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168 students</a:t>
                      </a: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162 students</a:t>
                      </a: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148 students</a:t>
                      </a: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156</a:t>
                      </a:r>
                    </a:p>
                    <a:p>
                      <a:pPr algn="ctr"/>
                      <a:r>
                        <a:rPr lang="en-US" sz="1000" dirty="0"/>
                        <a:t>students</a:t>
                      </a: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173</a:t>
                      </a:r>
                    </a:p>
                    <a:p>
                      <a:pPr algn="ctr"/>
                      <a:r>
                        <a:rPr lang="en-US" sz="1000" dirty="0"/>
                        <a:t>students</a:t>
                      </a: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181</a:t>
                      </a:r>
                    </a:p>
                    <a:p>
                      <a:pPr algn="ctr"/>
                      <a:r>
                        <a:rPr lang="en-US" sz="1000" dirty="0"/>
                        <a:t>students</a:t>
                      </a: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431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810" y="257755"/>
            <a:ext cx="7543800" cy="1207008"/>
          </a:xfrm>
        </p:spPr>
        <p:txBody>
          <a:bodyPr>
            <a:normAutofit/>
          </a:bodyPr>
          <a:lstStyle/>
          <a:p>
            <a:pPr algn="ctr"/>
            <a:r>
              <a:rPr lang="en-US" sz="3300" dirty="0">
                <a:solidFill>
                  <a:schemeClr val="tx1"/>
                </a:solidFill>
              </a:rPr>
              <a:t>Screening 1 vs. Screening 2 (</a:t>
            </a:r>
            <a:r>
              <a:rPr lang="en-US" sz="3300" dirty="0">
                <a:solidFill>
                  <a:srgbClr val="00B0F0"/>
                </a:solidFill>
              </a:rPr>
              <a:t>Math</a:t>
            </a:r>
            <a:r>
              <a:rPr lang="en-US" sz="3300" dirty="0">
                <a:solidFill>
                  <a:schemeClr val="tx1"/>
                </a:solidFill>
              </a:rPr>
              <a:t>)</a:t>
            </a:r>
            <a:endParaRPr lang="en-US" sz="3300" dirty="0">
              <a:solidFill>
                <a:srgbClr val="00B0F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656258"/>
              </p:ext>
            </p:extLst>
          </p:nvPr>
        </p:nvGraphicFramePr>
        <p:xfrm>
          <a:off x="160421" y="930442"/>
          <a:ext cx="8855244" cy="5727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3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6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6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69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69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69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69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4376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Achievement</a:t>
                      </a:r>
                      <a:r>
                        <a:rPr lang="en-US" sz="1800" b="1" baseline="0" dirty="0"/>
                        <a:t> Levels</a:t>
                      </a:r>
                      <a:endParaRPr lang="en-US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6</a:t>
                      </a:r>
                      <a:r>
                        <a:rPr lang="en-US" sz="3000" baseline="30000" dirty="0"/>
                        <a:t>th</a:t>
                      </a:r>
                      <a:r>
                        <a:rPr lang="en-US" sz="3000" dirty="0"/>
                        <a:t>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7</a:t>
                      </a:r>
                      <a:r>
                        <a:rPr lang="en-US" sz="3000" baseline="30000" dirty="0"/>
                        <a:t>th</a:t>
                      </a:r>
                      <a:r>
                        <a:rPr lang="en-US" sz="3000" baseline="0" dirty="0"/>
                        <a:t> </a:t>
                      </a:r>
                      <a:endParaRPr lang="en-US" sz="30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8</a:t>
                      </a:r>
                      <a:r>
                        <a:rPr lang="en-US" sz="3000" baseline="30000" dirty="0"/>
                        <a:t>th</a:t>
                      </a:r>
                      <a:r>
                        <a:rPr lang="en-US" sz="3000" dirty="0"/>
                        <a:t>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8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Beginning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41%</a:t>
                      </a:r>
                    </a:p>
                    <a:p>
                      <a:pPr algn="ctr"/>
                      <a:r>
                        <a:rPr lang="en-US" sz="900" dirty="0"/>
                        <a:t>68 students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38%</a:t>
                      </a:r>
                    </a:p>
                    <a:p>
                      <a:pPr algn="ctr"/>
                      <a:r>
                        <a:rPr lang="en-US" sz="900" dirty="0"/>
                        <a:t>68 students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42%</a:t>
                      </a:r>
                    </a:p>
                    <a:p>
                      <a:pPr algn="ctr"/>
                      <a:r>
                        <a:rPr lang="en-US" sz="900" dirty="0"/>
                        <a:t>60 students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64 students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46%</a:t>
                      </a:r>
                    </a:p>
                    <a:p>
                      <a:pPr algn="ctr"/>
                      <a:r>
                        <a:rPr lang="en-US" sz="900" dirty="0"/>
                        <a:t>79 students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30%</a:t>
                      </a:r>
                    </a:p>
                    <a:p>
                      <a:pPr algn="ctr"/>
                      <a:r>
                        <a:rPr lang="en-US" sz="900" dirty="0"/>
                        <a:t>55 students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8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Developing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46%</a:t>
                      </a:r>
                    </a:p>
                    <a:p>
                      <a:pPr algn="ctr"/>
                      <a:r>
                        <a:rPr lang="en-US" sz="900" dirty="0"/>
                        <a:t>77 students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41%</a:t>
                      </a:r>
                    </a:p>
                    <a:p>
                      <a:pPr algn="ctr"/>
                      <a:r>
                        <a:rPr lang="en-US" sz="900" dirty="0"/>
                        <a:t>73 students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48%</a:t>
                      </a:r>
                    </a:p>
                    <a:p>
                      <a:pPr algn="ctr"/>
                      <a:r>
                        <a:rPr lang="en-US" sz="900" dirty="0"/>
                        <a:t>69 students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64 students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43%</a:t>
                      </a:r>
                    </a:p>
                    <a:p>
                      <a:pPr algn="ctr"/>
                      <a:r>
                        <a:rPr lang="en-US" sz="900" dirty="0"/>
                        <a:t>73 students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52%</a:t>
                      </a:r>
                    </a:p>
                    <a:p>
                      <a:pPr algn="ctr"/>
                      <a:r>
                        <a:rPr lang="en-US" sz="900" dirty="0"/>
                        <a:t>95 students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8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Proficient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13%</a:t>
                      </a:r>
                    </a:p>
                    <a:p>
                      <a:pPr algn="ctr"/>
                      <a:r>
                        <a:rPr lang="en-US" sz="900" dirty="0"/>
                        <a:t>21 students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20%</a:t>
                      </a:r>
                    </a:p>
                    <a:p>
                      <a:pPr algn="ctr"/>
                      <a:r>
                        <a:rPr lang="en-US" sz="900" dirty="0"/>
                        <a:t>36 students</a:t>
                      </a:r>
                    </a:p>
                    <a:p>
                      <a:pPr algn="ctr"/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10%</a:t>
                      </a:r>
                    </a:p>
                    <a:p>
                      <a:pPr algn="ctr"/>
                      <a:r>
                        <a:rPr lang="en-US" sz="900" dirty="0"/>
                        <a:t>14 students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18 students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10%</a:t>
                      </a:r>
                    </a:p>
                    <a:p>
                      <a:pPr algn="ctr"/>
                      <a:r>
                        <a:rPr lang="en-US" sz="900" dirty="0"/>
                        <a:t>17 students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14%</a:t>
                      </a:r>
                    </a:p>
                    <a:p>
                      <a:pPr algn="ctr"/>
                      <a:r>
                        <a:rPr lang="en-US" sz="900" dirty="0"/>
                        <a:t>25 students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38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Distinguished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0%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1%</a:t>
                      </a:r>
                    </a:p>
                    <a:p>
                      <a:pPr algn="ctr"/>
                      <a:r>
                        <a:rPr lang="en-US" sz="900" dirty="0"/>
                        <a:t>1 student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1%</a:t>
                      </a:r>
                    </a:p>
                    <a:p>
                      <a:pPr algn="ctr"/>
                      <a:r>
                        <a:rPr lang="en-US" sz="900" dirty="0"/>
                        <a:t>1 student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2 students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1%</a:t>
                      </a:r>
                    </a:p>
                    <a:p>
                      <a:pPr algn="ctr"/>
                      <a:r>
                        <a:rPr lang="en-US" sz="900" dirty="0"/>
                        <a:t>1 student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4%</a:t>
                      </a:r>
                    </a:p>
                    <a:p>
                      <a:pPr algn="ctr"/>
                      <a:r>
                        <a:rPr lang="en-US" sz="900" dirty="0"/>
                        <a:t>7 students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3878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38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 Tested: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166</a:t>
                      </a:r>
                    </a:p>
                    <a:p>
                      <a:pPr algn="ctr"/>
                      <a:r>
                        <a:rPr lang="en-US" sz="1000" dirty="0"/>
                        <a:t>students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178</a:t>
                      </a:r>
                    </a:p>
                    <a:p>
                      <a:pPr algn="ctr"/>
                      <a:r>
                        <a:rPr lang="en-US" sz="1000" dirty="0"/>
                        <a:t>students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144</a:t>
                      </a:r>
                    </a:p>
                    <a:p>
                      <a:pPr algn="ctr"/>
                      <a:r>
                        <a:rPr lang="en-US" sz="1000" dirty="0"/>
                        <a:t>students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148</a:t>
                      </a:r>
                    </a:p>
                    <a:p>
                      <a:pPr algn="ctr"/>
                      <a:r>
                        <a:rPr lang="en-US" sz="1000" dirty="0"/>
                        <a:t>students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170 students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182 students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720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182" y="195833"/>
            <a:ext cx="8482818" cy="73284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FY20 Budget Development Process</a:t>
            </a:r>
            <a:endParaRPr lang="en-US" sz="2325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74068" y="1082999"/>
            <a:ext cx="3887846" cy="55778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Principal’s Role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Design the budget and propose operational changes that can raise student achievement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Flesh out strategies, implement and manage them at the school level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Focus on the day-to-day operations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Serve as the expert on the school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Hire quality instructional and support personnel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GO Team’s Role: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Focus on the big picture (positions and resources, not people)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Ensure that the budget is aligned to the school’s mission and vision and that resources are allocated to support key strategic priorities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914" y="1005840"/>
            <a:ext cx="4482086" cy="55778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755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7725" y="709358"/>
            <a:ext cx="8406158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71" y="6219824"/>
            <a:ext cx="1160412" cy="523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615" y="92450"/>
            <a:ext cx="8710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+mj-lt"/>
              </a:rPr>
              <a:t>Sylvan Hills Middle Strategic Plan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C57CA9-EDF5-344F-A598-F80750885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515" y="677225"/>
            <a:ext cx="8018287" cy="604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59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5CEBB-BBAD-9F44-BDFB-D08F69464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773592">
            <a:off x="350040" y="203185"/>
            <a:ext cx="4444417" cy="1466704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SCHOOL PRIORITIES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EAC59D-67AF-0243-9862-D727B3673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771" y="1141426"/>
            <a:ext cx="5414194" cy="551450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8C7416-2325-CE43-8890-25B0A9BA6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80" y="2530873"/>
            <a:ext cx="2544754" cy="273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82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9ADBA-BE8F-B249-AC87-57BE3450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32A5EA-D450-5243-92AF-8A542D968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41" y="1524000"/>
            <a:ext cx="8537641" cy="42832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CBB2EC-C4B8-8648-9DCE-66B347756152}"/>
              </a:ext>
            </a:extLst>
          </p:cNvPr>
          <p:cNvSpPr/>
          <p:nvPr/>
        </p:nvSpPr>
        <p:spPr>
          <a:xfrm>
            <a:off x="918882" y="320388"/>
            <a:ext cx="7590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Strategies for Priority #1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D08A29-87B5-C347-B300-1DD8A44C3F27}"/>
              </a:ext>
            </a:extLst>
          </p:cNvPr>
          <p:cNvSpPr/>
          <p:nvPr/>
        </p:nvSpPr>
        <p:spPr>
          <a:xfrm>
            <a:off x="5005137" y="2502568"/>
            <a:ext cx="3336758" cy="224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GOAL: 3% increase </a:t>
            </a:r>
          </a:p>
        </p:txBody>
      </p:sp>
    </p:spTree>
    <p:extLst>
      <p:ext uri="{BB962C8B-B14F-4D97-AF65-F5344CB8AC3E}">
        <p14:creationId xmlns:p14="http://schemas.microsoft.com/office/powerpoint/2010/main" val="1383408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algn="ctr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14.xml><?xml version="1.0" encoding="utf-8"?>
<a:theme xmlns:a="http://schemas.openxmlformats.org/drawingml/2006/main" name="1_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algn="ctr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Custom Desig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088E750FB87F439BAD6BE3B18C0B0C" ma:contentTypeVersion="7" ma:contentTypeDescription="Create a new document." ma:contentTypeScope="" ma:versionID="caa68c24285ded56b5ed5b9c7f5875b7">
  <xsd:schema xmlns:xsd="http://www.w3.org/2001/XMLSchema" xmlns:xs="http://www.w3.org/2001/XMLSchema" xmlns:p="http://schemas.microsoft.com/office/2006/metadata/properties" xmlns:ns2="d37e30bb-5f32-4411-a640-0b4044b692bf" targetNamespace="http://schemas.microsoft.com/office/2006/metadata/properties" ma:root="true" ma:fieldsID="94e1ed0e9015fcdbb98b45fe0979176a" ns2:_="">
    <xsd:import namespace="d37e30bb-5f32-4411-a640-0b4044b692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e30bb-5f32-4411-a640-0b4044b69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912341-9544-4F08-8FA1-CBA3014C96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8755A6-7184-4D85-87E8-49948E634F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7e30bb-5f32-4411-a640-0b4044b692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60D824-1F42-4605-A966-FFCBCF63520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d37e30bb-5f32-4411-a640-0b4044b692bf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16330</TotalTime>
  <Words>980</Words>
  <Application>Microsoft Office PowerPoint</Application>
  <PresentationFormat>On-screen Show (4:3)</PresentationFormat>
  <Paragraphs>239</Paragraphs>
  <Slides>18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9" baseType="lpstr">
      <vt:lpstr>Arial</vt:lpstr>
      <vt:lpstr>Berlin Sans FB Demi</vt:lpstr>
      <vt:lpstr>Calibri</vt:lpstr>
      <vt:lpstr>Century Schoolbook</vt:lpstr>
      <vt:lpstr>Corbel</vt:lpstr>
      <vt:lpstr>Times New Roman</vt:lpstr>
      <vt:lpstr>Custom Design</vt:lpstr>
      <vt:lpstr>1_Custom Design</vt:lpstr>
      <vt:lpstr>2_Custom Design</vt:lpstr>
      <vt:lpstr>3_Custom Design</vt:lpstr>
      <vt:lpstr>6_Custom Design</vt:lpstr>
      <vt:lpstr>5_Custom Design</vt:lpstr>
      <vt:lpstr>4_Custom Design</vt:lpstr>
      <vt:lpstr>7_Custom Design</vt:lpstr>
      <vt:lpstr>8_Custom Design</vt:lpstr>
      <vt:lpstr>9_Custom Design</vt:lpstr>
      <vt:lpstr>10_Custom Design</vt:lpstr>
      <vt:lpstr>11_Custom Design</vt:lpstr>
      <vt:lpstr>Headlines</vt:lpstr>
      <vt:lpstr>1_Headlines</vt:lpstr>
      <vt:lpstr>Worksheet</vt:lpstr>
      <vt:lpstr>PowerPoint Presentation</vt:lpstr>
      <vt:lpstr>Norms</vt:lpstr>
      <vt:lpstr>GO Team Budget Development Process</vt:lpstr>
      <vt:lpstr>Screening 1 vs. Screening 2 (Reading)</vt:lpstr>
      <vt:lpstr>Screening 1 vs. Screening 2 (Math)</vt:lpstr>
      <vt:lpstr>FY20 Budget Development Process</vt:lpstr>
      <vt:lpstr>PowerPoint Presentation</vt:lpstr>
      <vt:lpstr>SCHOOL PRIORITIES</vt:lpstr>
      <vt:lpstr>PowerPoint Presentation</vt:lpstr>
      <vt:lpstr>PowerPoint Presentation</vt:lpstr>
      <vt:lpstr>PowerPoint Presentation</vt:lpstr>
      <vt:lpstr>PowerPoint Presentation</vt:lpstr>
      <vt:lpstr>Executive Summary</vt:lpstr>
      <vt:lpstr>PowerPoint Presentation</vt:lpstr>
      <vt:lpstr>PowerPoint Presentation</vt:lpstr>
      <vt:lpstr>PowerPoint Presentation</vt:lpstr>
      <vt:lpstr>What’s Next?</vt:lpstr>
      <vt:lpstr>Questions? </vt:lpstr>
    </vt:vector>
  </TitlesOfParts>
  <Company>Atlanta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Graphics Designer Office of Communications</dc:creator>
  <cp:lastModifiedBy>Williams, Linda</cp:lastModifiedBy>
  <cp:revision>362</cp:revision>
  <cp:lastPrinted>2019-01-14T17:58:50Z</cp:lastPrinted>
  <dcterms:created xsi:type="dcterms:W3CDTF">2014-12-15T21:46:52Z</dcterms:created>
  <dcterms:modified xsi:type="dcterms:W3CDTF">2019-04-11T22:30:09Z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0x0101009B088E750FB87F439BAD6BE3B18C0B0C</vt:lpwstr>
  </property>
</Properties>
</file>